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66" r:id="rId3"/>
    <p:sldId id="257" r:id="rId4"/>
    <p:sldId id="258" r:id="rId5"/>
    <p:sldId id="259" r:id="rId6"/>
    <p:sldId id="260" r:id="rId7"/>
    <p:sldId id="267" r:id="rId8"/>
    <p:sldId id="262" r:id="rId9"/>
    <p:sldId id="263" r:id="rId10"/>
    <p:sldId id="264" r:id="rId11"/>
    <p:sldId id="265" r:id="rId12"/>
    <p:sldId id="26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astly" initials="d" lastIdx="1" clrIdx="0">
    <p:extLst>
      <p:ext uri="{19B8F6BF-5375-455C-9EA6-DF929625EA0E}">
        <p15:presenceInfo xmlns:p15="http://schemas.microsoft.com/office/powerpoint/2012/main" userId="danastl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6894" autoAdjust="0"/>
  </p:normalViewPr>
  <p:slideViewPr>
    <p:cSldViewPr snapToGrid="0">
      <p:cViewPr varScale="1">
        <p:scale>
          <a:sx n="65" d="100"/>
          <a:sy n="65" d="100"/>
        </p:scale>
        <p:origin x="9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E7F4E1-76F5-4ADB-9C04-9D8F22D47841}" type="datetimeFigureOut">
              <a:rPr lang="en-US" smtClean="0"/>
              <a:t>7/2/2020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41AB7A-B973-471E-997A-4954C7A8B057}" type="slidenum">
              <a:rPr lang="en-US" smtClean="0"/>
              <a:t>‹#›</a:t>
            </a:fld>
            <a:endParaRPr lang="en-US" dirty="0"/>
          </a:p>
        </p:txBody>
      </p:sp>
    </p:spTree>
    <p:extLst>
      <p:ext uri="{BB962C8B-B14F-4D97-AF65-F5344CB8AC3E}">
        <p14:creationId xmlns:p14="http://schemas.microsoft.com/office/powerpoint/2010/main" val="2454707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Sepsis has proven to be life threatening claiming multiple lives each year. Challenges in identifying the condition have curtailed progress in dealing with the condition. Therefore an efficient and formidable strategy must address this challenge by providing solutions that are culturally informed. Precisely solutions that consider ethnic, gender, age, racial, social and economic factors and how they challenge identification. Secondly, the services should be quality enough to identify the gaps in previous approaches. Third, the strategy should be internationally adoptable. This implies that the leadership should have the qualities to place the strategy on the world map. Lastly, in the modern era, any effective technology has to leverage on resource utilization and technology in operations.</a:t>
            </a:r>
            <a:endParaRPr lang="en-US" dirty="0"/>
          </a:p>
        </p:txBody>
      </p:sp>
      <p:sp>
        <p:nvSpPr>
          <p:cNvPr id="4" name="Slide Number Placeholder 3"/>
          <p:cNvSpPr>
            <a:spLocks noGrp="1"/>
          </p:cNvSpPr>
          <p:nvPr>
            <p:ph type="sldNum" sz="quarter" idx="10"/>
          </p:nvPr>
        </p:nvSpPr>
        <p:spPr/>
        <p:txBody>
          <a:bodyPr/>
          <a:lstStyle/>
          <a:p>
            <a:fld id="{BA41AB7A-B973-471E-997A-4954C7A8B057}" type="slidenum">
              <a:rPr lang="en-US" smtClean="0"/>
              <a:t>3</a:t>
            </a:fld>
            <a:endParaRPr lang="en-US" dirty="0"/>
          </a:p>
        </p:txBody>
      </p:sp>
    </p:spTree>
    <p:extLst>
      <p:ext uri="{BB962C8B-B14F-4D97-AF65-F5344CB8AC3E}">
        <p14:creationId xmlns:p14="http://schemas.microsoft.com/office/powerpoint/2010/main" val="2534290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TYT strategy has the needs of all stakeholders at heart. It is based on regional and localized sepsis care. Information through data analysis is the only sure way of prediction and identification of the risk persons and areas. By ensure excellent data analysis technology then the hospital will attain competitive advantage over the competitor players like the Hawaiian hospitals. At all costs,  there must be ready service for any sepsis cases which must be from well trained staff.  Further, all operations must be within the dictates of the law to enhance client and stakeholder trust , maintain integrity and credibility of the organization.</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41AB7A-B973-471E-997A-4954C7A8B057}" type="slidenum">
              <a:rPr lang="en-US" smtClean="0"/>
              <a:t>4</a:t>
            </a:fld>
            <a:endParaRPr lang="en-US" dirty="0"/>
          </a:p>
        </p:txBody>
      </p:sp>
    </p:spTree>
    <p:extLst>
      <p:ext uri="{BB962C8B-B14F-4D97-AF65-F5344CB8AC3E}">
        <p14:creationId xmlns:p14="http://schemas.microsoft.com/office/powerpoint/2010/main" val="1040737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smtClean="0"/>
              <a:t>The</a:t>
            </a:r>
            <a:r>
              <a:rPr lang="en-US" baseline="0" dirty="0" smtClean="0"/>
              <a:t> implementation will involve the integration of technology in most of the procedures. The EMR and IP software will be incorporated. This will </a:t>
            </a:r>
            <a:r>
              <a:rPr lang="en-US" sz="1200" kern="1200" baseline="0" dirty="0" smtClean="0">
                <a:solidFill>
                  <a:schemeClr val="tx1"/>
                </a:solidFill>
                <a:effectLst/>
                <a:latin typeface="+mn-lt"/>
                <a:ea typeface="+mn-ea"/>
                <a:cs typeface="+mn-cs"/>
              </a:rPr>
              <a:t>ensure q</a:t>
            </a:r>
            <a:r>
              <a:rPr lang="en-US" sz="1200" kern="1200" dirty="0" smtClean="0">
                <a:solidFill>
                  <a:schemeClr val="tx1"/>
                </a:solidFill>
                <a:effectLst/>
                <a:latin typeface="+mn-lt"/>
                <a:ea typeface="+mn-ea"/>
                <a:cs typeface="+mn-cs"/>
              </a:rPr>
              <a:t>uality outcomes and safety through data driven insights, efficiency, productivity, and cost reduction, quality service and customer satisfaction, increased predictability of outcomes and higher throughput.</a:t>
            </a:r>
          </a:p>
          <a:p>
            <a:r>
              <a:rPr lang="en-US" dirty="0" smtClean="0"/>
              <a:t>The staff will</a:t>
            </a:r>
            <a:r>
              <a:rPr lang="en-US" baseline="0" dirty="0" smtClean="0"/>
              <a:t> be trained on the use of the new technology to enhance services. Importantly, they will be taught the aspects of culturally-informed and personalized care. </a:t>
            </a:r>
          </a:p>
          <a:p>
            <a:r>
              <a:rPr lang="en-US" baseline="0" dirty="0" smtClean="0"/>
              <a:t>A special task force will undertake courses on excellent service provision.</a:t>
            </a:r>
          </a:p>
          <a:p>
            <a:r>
              <a:rPr lang="en-US" baseline="0" dirty="0" smtClean="0"/>
              <a:t>There will be weekly analysis on the number of cases, the opinions of patients on the care accorded to them at TYT and what they recommend. Small questionnaires generated within the system will be send to every patient .</a:t>
            </a:r>
          </a:p>
          <a:p>
            <a:endParaRPr lang="en-US" dirty="0"/>
          </a:p>
        </p:txBody>
      </p:sp>
      <p:sp>
        <p:nvSpPr>
          <p:cNvPr id="4" name="Slide Number Placeholder 3"/>
          <p:cNvSpPr>
            <a:spLocks noGrp="1"/>
          </p:cNvSpPr>
          <p:nvPr>
            <p:ph type="sldNum" sz="quarter" idx="10"/>
          </p:nvPr>
        </p:nvSpPr>
        <p:spPr/>
        <p:txBody>
          <a:bodyPr/>
          <a:lstStyle/>
          <a:p>
            <a:fld id="{BA41AB7A-B973-471E-997A-4954C7A8B057}" type="slidenum">
              <a:rPr lang="en-US" smtClean="0"/>
              <a:t>5</a:t>
            </a:fld>
            <a:endParaRPr lang="en-US" dirty="0"/>
          </a:p>
        </p:txBody>
      </p:sp>
    </p:spTree>
    <p:extLst>
      <p:ext uri="{BB962C8B-B14F-4D97-AF65-F5344CB8AC3E}">
        <p14:creationId xmlns:p14="http://schemas.microsoft.com/office/powerpoint/2010/main" val="1030298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definition given by Schendel and Hofer </a:t>
            </a:r>
            <a:r>
              <a:rPr lang="en-US" baseline="0" dirty="0" smtClean="0"/>
              <a:t> model on strategy implementation </a:t>
            </a:r>
            <a:r>
              <a:rPr lang="en-US" dirty="0" smtClean="0"/>
              <a:t>is that control strategic control focuses on the dual questions of whether: (1) The strategy is being implemented as planned, and (2) the results of the strategy are those that are intended. Evaluation consists of performance and activity reports. </a:t>
            </a:r>
          </a:p>
          <a:p>
            <a:r>
              <a:rPr lang="en-US" baseline="0" dirty="0" smtClean="0"/>
              <a:t> Since the strategy is aimed at increasing the cases of sepsis handled inn the  institution and increasing early  recognition, trend analysis of the patient data will determine how successful the strategy is</a:t>
            </a:r>
            <a:r>
              <a:rPr lang="en-US" baseline="0" dirty="0" smtClean="0"/>
              <a:t>.</a:t>
            </a:r>
            <a:endParaRPr lang="en-US" baseline="0" dirty="0" smtClean="0"/>
          </a:p>
        </p:txBody>
      </p:sp>
      <p:sp>
        <p:nvSpPr>
          <p:cNvPr id="4" name="Slide Number Placeholder 3"/>
          <p:cNvSpPr>
            <a:spLocks noGrp="1"/>
          </p:cNvSpPr>
          <p:nvPr>
            <p:ph type="sldNum" sz="quarter" idx="10"/>
          </p:nvPr>
        </p:nvSpPr>
        <p:spPr/>
        <p:txBody>
          <a:bodyPr/>
          <a:lstStyle/>
          <a:p>
            <a:fld id="{BA41AB7A-B973-471E-997A-4954C7A8B057}" type="slidenum">
              <a:rPr lang="en-US" smtClean="0"/>
              <a:t>6</a:t>
            </a:fld>
            <a:endParaRPr lang="en-US" dirty="0"/>
          </a:p>
        </p:txBody>
      </p:sp>
    </p:spTree>
    <p:extLst>
      <p:ext uri="{BB962C8B-B14F-4D97-AF65-F5344CB8AC3E}">
        <p14:creationId xmlns:p14="http://schemas.microsoft.com/office/powerpoint/2010/main" val="3587965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shows the continuation of the evaluation of the strategy.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BA41AB7A-B973-471E-997A-4954C7A8B057}" type="slidenum">
              <a:rPr lang="en-US" smtClean="0"/>
              <a:t>7</a:t>
            </a:fld>
            <a:endParaRPr lang="en-US" dirty="0"/>
          </a:p>
        </p:txBody>
      </p:sp>
    </p:spTree>
    <p:extLst>
      <p:ext uri="{BB962C8B-B14F-4D97-AF65-F5344CB8AC3E}">
        <p14:creationId xmlns:p14="http://schemas.microsoft.com/office/powerpoint/2010/main" val="2232982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 successful</a:t>
            </a:r>
            <a:r>
              <a:rPr lang="en-US" baseline="0" dirty="0" smtClean="0"/>
              <a:t> strategy has to be informed by cultural, ethical and legal considerations.</a:t>
            </a:r>
          </a:p>
          <a:p>
            <a:r>
              <a:rPr lang="en-US" baseline="0" dirty="0" smtClean="0"/>
              <a:t>The ethical considerations entail an investigation on the existing caregiver and patient relationships, how they interact. This is governed by adherence to the rights of the patients and the code of ethics.</a:t>
            </a:r>
          </a:p>
          <a:p>
            <a:r>
              <a:rPr lang="en-US" baseline="0" dirty="0" smtClean="0"/>
              <a:t>Sepsis affects all individuals irrespective of their age, gender , social class or ethnic orientation. It is therefore necessary to consider these aspects in the implementation of the 5-10 year plan. This is why the training of staff is necessary as they are directly involved with the patients.</a:t>
            </a:r>
          </a:p>
          <a:p>
            <a:pPr fontAlgn="base"/>
            <a:r>
              <a:rPr lang="en-US" sz="1200" kern="1200" dirty="0" smtClean="0">
                <a:solidFill>
                  <a:schemeClr val="tx1"/>
                </a:solidFill>
                <a:effectLst/>
                <a:latin typeface="+mn-lt"/>
                <a:ea typeface="+mn-ea"/>
                <a:cs typeface="+mn-cs"/>
              </a:rPr>
              <a:t>HITECH has a condition that the organizations adopt a health clinical information system and this is a limitation for organizations that do</a:t>
            </a:r>
            <a:r>
              <a:rPr lang="en-US" sz="1200" kern="1200" baseline="0" dirty="0" smtClean="0">
                <a:solidFill>
                  <a:schemeClr val="tx1"/>
                </a:solidFill>
                <a:effectLst/>
                <a:latin typeface="+mn-lt"/>
                <a:ea typeface="+mn-ea"/>
                <a:cs typeface="+mn-cs"/>
              </a:rPr>
              <a:t> not </a:t>
            </a:r>
            <a:r>
              <a:rPr lang="en-US" sz="1200" kern="1200" dirty="0" smtClean="0">
                <a:solidFill>
                  <a:schemeClr val="tx1"/>
                </a:solidFill>
                <a:effectLst/>
                <a:latin typeface="+mn-lt"/>
                <a:ea typeface="+mn-ea"/>
                <a:cs typeface="+mn-cs"/>
              </a:rPr>
              <a:t>adopt the idea. It is a risk since they are not legible for economic stimulus payment. Additionally, the future reimbursements rates for their clients’ Medicare and Medicaid are negatively impacted on (Wager, 2013).</a:t>
            </a:r>
          </a:p>
          <a:p>
            <a:pPr fontAlgn="base"/>
            <a:r>
              <a:rPr lang="en-US" sz="1200" kern="1200" dirty="0" err="1" smtClean="0">
                <a:solidFill>
                  <a:schemeClr val="tx1"/>
                </a:solidFill>
                <a:effectLst/>
                <a:latin typeface="+mn-lt"/>
                <a:ea typeface="+mn-ea"/>
                <a:cs typeface="+mn-cs"/>
              </a:rPr>
              <a:t>Additonally</a:t>
            </a:r>
            <a:r>
              <a:rPr lang="en-US" sz="1200" kern="1200" baseline="0" dirty="0" smtClean="0">
                <a:solidFill>
                  <a:schemeClr val="tx1"/>
                </a:solidFill>
                <a:effectLst/>
                <a:latin typeface="+mn-lt"/>
                <a:ea typeface="+mn-ea"/>
                <a:cs typeface="+mn-cs"/>
              </a:rPr>
              <a:t>, cyber security has to be ensure and all rights of the patient observed.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41AB7A-B973-471E-997A-4954C7A8B057}" type="slidenum">
              <a:rPr lang="en-US" smtClean="0"/>
              <a:t>8</a:t>
            </a:fld>
            <a:endParaRPr lang="en-US" dirty="0"/>
          </a:p>
        </p:txBody>
      </p:sp>
    </p:spTree>
    <p:extLst>
      <p:ext uri="{BB962C8B-B14F-4D97-AF65-F5344CB8AC3E}">
        <p14:creationId xmlns:p14="http://schemas.microsoft.com/office/powerpoint/2010/main" val="3443115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healthcare sector is very sensitive . It</a:t>
            </a:r>
            <a:r>
              <a:rPr lang="en-US" sz="1200" kern="1200" dirty="0" smtClean="0">
                <a:solidFill>
                  <a:schemeClr val="tx1"/>
                </a:solidFill>
                <a:effectLst/>
                <a:latin typeface="+mn-lt"/>
                <a:ea typeface="+mn-ea"/>
                <a:cs typeface="+mn-cs"/>
              </a:rPr>
              <a:t> is therefore a field that requires proper strategies, well placed capabilities, proper asset configurations and adequate execution.</a:t>
            </a:r>
          </a:p>
          <a:p>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success of the strategic plan is reliant on the type of leadership. </a:t>
            </a:r>
          </a:p>
          <a:p>
            <a:r>
              <a:rPr lang="en-US" sz="1200" kern="1200" baseline="0" dirty="0" smtClean="0">
                <a:solidFill>
                  <a:schemeClr val="tx1"/>
                </a:solidFill>
                <a:effectLst/>
                <a:latin typeface="+mn-lt"/>
                <a:ea typeface="+mn-ea"/>
                <a:cs typeface="+mn-cs"/>
              </a:rPr>
              <a:t>An integrated leadership model with aspects of the laissez-fare , autocratic, participative, transactional and transformation leadership will work best. This is a model that allows the freewill of the people, control of the limits , enhances the diverse ideas from all participants, keeps relationship with other shareholders put and promotes organizational change in an informed manner,</a:t>
            </a:r>
          </a:p>
          <a:p>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41AB7A-B973-471E-997A-4954C7A8B057}" type="slidenum">
              <a:rPr lang="en-US" smtClean="0"/>
              <a:t>9</a:t>
            </a:fld>
            <a:endParaRPr lang="en-US" dirty="0"/>
          </a:p>
        </p:txBody>
      </p:sp>
    </p:spTree>
    <p:extLst>
      <p:ext uri="{BB962C8B-B14F-4D97-AF65-F5344CB8AC3E}">
        <p14:creationId xmlns:p14="http://schemas.microsoft.com/office/powerpoint/2010/main" val="537446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 are</a:t>
            </a:r>
            <a:r>
              <a:rPr lang="en-US" baseline="0" dirty="0" smtClean="0"/>
              <a:t> at the front line in the implementation of the strategy. They are involved in almost all operations of the hospital. It is the role of the nurses  to embrace the change of operations, the new technology and assist patients to adopt. </a:t>
            </a:r>
          </a:p>
          <a:p>
            <a:r>
              <a:rPr lang="en-US" dirty="0" smtClean="0"/>
              <a:t>It</a:t>
            </a:r>
            <a:r>
              <a:rPr lang="en-US" baseline="0" dirty="0" smtClean="0"/>
              <a:t> is the role of the nurse to offer implement the knowledge acquired from the courses and training to offer more quality services to patients.</a:t>
            </a:r>
          </a:p>
          <a:p>
            <a:r>
              <a:rPr lang="en-US" baseline="0" dirty="0" smtClean="0"/>
              <a:t>The quality of services by the nurse have great influence on the reputation of the institution. Poor services could give the competitors a upper hand .</a:t>
            </a:r>
          </a:p>
          <a:p>
            <a:r>
              <a:rPr lang="en-US" baseline="0" dirty="0" smtClean="0"/>
              <a:t>It is the role of the nurse to observe the ethical code of care delivery. This means strictly ensure </a:t>
            </a:r>
            <a:r>
              <a:rPr lang="en-US" sz="1200" kern="1200" dirty="0" smtClean="0">
                <a:solidFill>
                  <a:schemeClr val="tx1"/>
                </a:solidFill>
                <a:effectLst/>
                <a:latin typeface="+mn-lt"/>
                <a:ea typeface="+mn-ea"/>
                <a:cs typeface="+mn-cs"/>
              </a:rPr>
              <a:t>non-maleficence (remain competent and report suspected abuse), autonomy (self- determination to assist patients), veracity (truth telling) and justice as well as beneficence (doing well) in every</a:t>
            </a:r>
            <a:r>
              <a:rPr lang="en-US" sz="1200" kern="1200" baseline="0" dirty="0" smtClean="0">
                <a:solidFill>
                  <a:schemeClr val="tx1"/>
                </a:solidFill>
                <a:effectLst/>
                <a:latin typeface="+mn-lt"/>
                <a:ea typeface="+mn-ea"/>
                <a:cs typeface="+mn-cs"/>
              </a:rPr>
              <a:t> operation. </a:t>
            </a:r>
          </a:p>
          <a:p>
            <a:r>
              <a:rPr lang="en-US" sz="1200" kern="1200" baseline="0" dirty="0" smtClean="0">
                <a:solidFill>
                  <a:schemeClr val="tx1"/>
                </a:solidFill>
                <a:effectLst/>
                <a:latin typeface="+mn-lt"/>
                <a:ea typeface="+mn-ea"/>
                <a:cs typeface="+mn-cs"/>
              </a:rPr>
              <a:t>The nurse has to embrace the uniqueness in each patient that they attend to.</a:t>
            </a:r>
          </a:p>
          <a:p>
            <a:r>
              <a:rPr lang="en-US" sz="1200" kern="1200" baseline="0" dirty="0" smtClean="0">
                <a:solidFill>
                  <a:schemeClr val="tx1"/>
                </a:solidFill>
                <a:effectLst/>
                <a:latin typeface="+mn-lt"/>
                <a:ea typeface="+mn-ea"/>
                <a:cs typeface="+mn-cs"/>
              </a:rPr>
              <a:t>The nurse has to observe all the rights of the patient as per the law. This means observing confidentiality, freedom of non-disclosure even to family , right to expression to mention but a few.</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41AB7A-B973-471E-997A-4954C7A8B057}" type="slidenum">
              <a:rPr lang="en-US" smtClean="0"/>
              <a:t>10</a:t>
            </a:fld>
            <a:endParaRPr lang="en-US" dirty="0"/>
          </a:p>
        </p:txBody>
      </p:sp>
    </p:spTree>
    <p:extLst>
      <p:ext uri="{BB962C8B-B14F-4D97-AF65-F5344CB8AC3E}">
        <p14:creationId xmlns:p14="http://schemas.microsoft.com/office/powerpoint/2010/main" val="110757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success of the strategic plan is not solely dependent on the leader. Therefore the leader has to ensure a proper working relationship with the nurses, the clinical officers , the patients, external service providers and also the subordinate staff.</a:t>
            </a:r>
          </a:p>
          <a:p>
            <a:r>
              <a:rPr lang="en-US" baseline="0" dirty="0" smtClean="0"/>
              <a:t> I would lead the strategy implementation well since I focus on detail. With the sensitive nature of the healthcare sector nothing can be taken to chance.</a:t>
            </a:r>
          </a:p>
          <a:p>
            <a:r>
              <a:rPr lang="en-US" baseline="0" dirty="0" smtClean="0"/>
              <a:t>I focus on the quality of results I deliver at all times. </a:t>
            </a:r>
          </a:p>
          <a:p>
            <a:r>
              <a:rPr lang="en-US" baseline="0" dirty="0" smtClean="0"/>
              <a:t>I am cross-racial, have interacted with members of LGBTQ, the aged, children and youth in the various social work programs have participated in. Therefore, I am culturally aware and embrace diversity at all times.</a:t>
            </a:r>
          </a:p>
          <a:p>
            <a:r>
              <a:rPr lang="en-US" baseline="0" dirty="0" smtClean="0"/>
              <a:t>I also observe professionalism, ethics  and the law .</a:t>
            </a:r>
            <a:endParaRPr lang="en-US" dirty="0"/>
          </a:p>
        </p:txBody>
      </p:sp>
      <p:sp>
        <p:nvSpPr>
          <p:cNvPr id="4" name="Slide Number Placeholder 3"/>
          <p:cNvSpPr>
            <a:spLocks noGrp="1"/>
          </p:cNvSpPr>
          <p:nvPr>
            <p:ph type="sldNum" sz="quarter" idx="10"/>
          </p:nvPr>
        </p:nvSpPr>
        <p:spPr/>
        <p:txBody>
          <a:bodyPr/>
          <a:lstStyle/>
          <a:p>
            <a:fld id="{BA41AB7A-B973-471E-997A-4954C7A8B057}" type="slidenum">
              <a:rPr lang="en-US" smtClean="0"/>
              <a:t>11</a:t>
            </a:fld>
            <a:endParaRPr lang="en-US" dirty="0"/>
          </a:p>
        </p:txBody>
      </p:sp>
    </p:spTree>
    <p:extLst>
      <p:ext uri="{BB962C8B-B14F-4D97-AF65-F5344CB8AC3E}">
        <p14:creationId xmlns:p14="http://schemas.microsoft.com/office/powerpoint/2010/main" val="2564912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7/2/2020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7/2/2020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7/2/2020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7/2/2020</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sciencedirect.com.library.capella.edu/science/article/pii/S1541461214002778" TargetMode="External"/><Relationship Id="rId2" Type="http://schemas.openxmlformats.org/officeDocument/2006/relationships/hyperlink" Target="http://searchhealthit.techtarget.com/definition/HITECH-Ac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95269" y="1554480"/>
            <a:ext cx="9001462" cy="3703320"/>
          </a:xfrm>
        </p:spPr>
        <p:txBody>
          <a:bodyPr>
            <a:normAutofit/>
          </a:bodyPr>
          <a:lstStyle/>
          <a:p>
            <a:r>
              <a:rPr lang="en-US" dirty="0"/>
              <a:t>Name:</a:t>
            </a:r>
          </a:p>
          <a:p>
            <a:r>
              <a:rPr lang="en-US" dirty="0"/>
              <a:t>Professor:</a:t>
            </a:r>
          </a:p>
          <a:p>
            <a:r>
              <a:rPr lang="en-US" dirty="0"/>
              <a:t>Course title:</a:t>
            </a:r>
          </a:p>
          <a:p>
            <a:r>
              <a:rPr lang="en-US" dirty="0"/>
              <a:t>Institution:</a:t>
            </a:r>
          </a:p>
          <a:p>
            <a:r>
              <a:rPr lang="en-US" dirty="0"/>
              <a:t>Date:</a:t>
            </a:r>
          </a:p>
          <a:p>
            <a:endParaRPr lang="en-US" dirty="0"/>
          </a:p>
          <a:p>
            <a:endParaRPr lang="en-US" dirty="0"/>
          </a:p>
        </p:txBody>
      </p:sp>
    </p:spTree>
    <p:extLst>
      <p:ext uri="{BB962C8B-B14F-4D97-AF65-F5344CB8AC3E}">
        <p14:creationId xmlns:p14="http://schemas.microsoft.com/office/powerpoint/2010/main" val="4079648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prstClr val="white"/>
                </a:solidFill>
              </a:rPr>
              <a:t>5-10 Year strategic plan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71019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none" dirty="0" smtClean="0"/>
              <a:t>The Problem</a:t>
            </a:r>
            <a:endParaRPr lang="en-US" sz="3200" cap="none" dirty="0"/>
          </a:p>
        </p:txBody>
      </p:sp>
      <p:sp>
        <p:nvSpPr>
          <p:cNvPr id="3" name="Content Placeholder 2"/>
          <p:cNvSpPr>
            <a:spLocks noGrp="1"/>
          </p:cNvSpPr>
          <p:nvPr>
            <p:ph idx="1"/>
          </p:nvPr>
        </p:nvSpPr>
        <p:spPr/>
        <p:txBody>
          <a:bodyPr>
            <a:normAutofit/>
          </a:bodyPr>
          <a:lstStyle/>
          <a:p>
            <a:r>
              <a:rPr lang="en-US" dirty="0" smtClean="0"/>
              <a:t>Sepsis claims over 50% of lives annually.</a:t>
            </a:r>
          </a:p>
          <a:p>
            <a:r>
              <a:rPr lang="en-US" dirty="0" smtClean="0"/>
              <a:t>The identification and diagnosis is a challenge.</a:t>
            </a:r>
          </a:p>
          <a:p>
            <a:r>
              <a:rPr lang="en-US" dirty="0"/>
              <a:t>How can this be resolved </a:t>
            </a:r>
            <a:r>
              <a:rPr lang="en-US" dirty="0" smtClean="0"/>
              <a:t>?</a:t>
            </a:r>
          </a:p>
          <a:p>
            <a:r>
              <a:rPr lang="en-US" dirty="0" smtClean="0"/>
              <a:t>The main goal is to provide culturally informed care  governed by personalized, dependable , accessible  services. </a:t>
            </a:r>
          </a:p>
          <a:p>
            <a:r>
              <a:rPr lang="en-US" dirty="0" smtClean="0"/>
              <a:t>The other one is to leverage on technology  in optimizing sepsis care.</a:t>
            </a:r>
          </a:p>
          <a:p>
            <a:endParaRPr lang="en-US" dirty="0" smtClean="0"/>
          </a:p>
          <a:p>
            <a:pPr marL="0" indent="0">
              <a:buNone/>
            </a:pPr>
            <a:endParaRPr lang="en-US" dirty="0"/>
          </a:p>
          <a:p>
            <a:endParaRPr lang="en-US" dirty="0"/>
          </a:p>
          <a:p>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37646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the strategy </a:t>
            </a:r>
            <a:endParaRPr lang="en-US" dirty="0"/>
          </a:p>
        </p:txBody>
      </p:sp>
      <p:sp>
        <p:nvSpPr>
          <p:cNvPr id="3" name="Content Placeholder 2"/>
          <p:cNvSpPr>
            <a:spLocks noGrp="1"/>
          </p:cNvSpPr>
          <p:nvPr>
            <p:ph idx="1"/>
          </p:nvPr>
        </p:nvSpPr>
        <p:spPr/>
        <p:txBody>
          <a:bodyPr/>
          <a:lstStyle/>
          <a:p>
            <a:r>
              <a:rPr lang="en-US" dirty="0" smtClean="0"/>
              <a:t> The use of  medical data analysis to locate patients and risk prone regions</a:t>
            </a:r>
          </a:p>
          <a:p>
            <a:r>
              <a:rPr lang="en-US" dirty="0" smtClean="0"/>
              <a:t>Keeping a step- ahead by having up to date information on early sepsis development cases.</a:t>
            </a:r>
          </a:p>
          <a:p>
            <a:r>
              <a:rPr lang="en-US" dirty="0" smtClean="0"/>
              <a:t>The facility has to ensure stand-by services to address all cases</a:t>
            </a:r>
          </a:p>
          <a:p>
            <a:r>
              <a:rPr lang="en-US" dirty="0" smtClean="0"/>
              <a:t>Transparency through strict adherence to the law.</a:t>
            </a:r>
          </a:p>
          <a:p>
            <a:r>
              <a:rPr lang="en-US" dirty="0" smtClean="0"/>
              <a:t>Regular staff training</a:t>
            </a:r>
          </a:p>
          <a:p>
            <a:r>
              <a:rPr lang="en-US" dirty="0" smtClean="0"/>
              <a:t>Technology is indispensable in  information coordination across facilities and stakeholders.</a:t>
            </a:r>
            <a:endParaRPr lang="en-US" dirty="0"/>
          </a:p>
        </p:txBody>
      </p:sp>
    </p:spTree>
    <p:extLst>
      <p:ext uri="{BB962C8B-B14F-4D97-AF65-F5344CB8AC3E}">
        <p14:creationId xmlns:p14="http://schemas.microsoft.com/office/powerpoint/2010/main" val="2186274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a:t>
            </a:r>
            <a:br>
              <a:rPr lang="en-US" dirty="0" smtClean="0"/>
            </a:br>
            <a:r>
              <a:rPr lang="en-US" dirty="0" smtClean="0"/>
              <a:t>of the strategy </a:t>
            </a:r>
            <a:endParaRPr lang="en-US" dirty="0"/>
          </a:p>
        </p:txBody>
      </p:sp>
      <p:sp>
        <p:nvSpPr>
          <p:cNvPr id="3" name="Content Placeholder 2"/>
          <p:cNvSpPr>
            <a:spLocks noGrp="1"/>
          </p:cNvSpPr>
          <p:nvPr>
            <p:ph idx="1"/>
          </p:nvPr>
        </p:nvSpPr>
        <p:spPr>
          <a:xfrm>
            <a:off x="1499011" y="2315520"/>
            <a:ext cx="10353762" cy="3695136"/>
          </a:xfrm>
        </p:spPr>
        <p:txBody>
          <a:bodyPr/>
          <a:lstStyle/>
          <a:p>
            <a:r>
              <a:rPr lang="en-US" dirty="0" smtClean="0"/>
              <a:t>System and software upgrade: incorporation of EMR and IP software.</a:t>
            </a:r>
          </a:p>
          <a:p>
            <a:r>
              <a:rPr lang="en-US" dirty="0" smtClean="0"/>
              <a:t>Staff training  and  courses</a:t>
            </a:r>
          </a:p>
          <a:p>
            <a:r>
              <a:rPr lang="en-US" dirty="0" smtClean="0"/>
              <a:t>Feedback collection .</a:t>
            </a:r>
          </a:p>
          <a:p>
            <a:endParaRPr lang="en-US" dirty="0"/>
          </a:p>
        </p:txBody>
      </p:sp>
    </p:spTree>
    <p:extLst>
      <p:ext uri="{BB962C8B-B14F-4D97-AF65-F5344CB8AC3E}">
        <p14:creationId xmlns:p14="http://schemas.microsoft.com/office/powerpoint/2010/main" val="3873106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the </a:t>
            </a:r>
            <a:r>
              <a:rPr lang="en-US" dirty="0" smtClean="0"/>
              <a:t>strategy-1 </a:t>
            </a:r>
            <a:endParaRPr lang="en-US" dirty="0"/>
          </a:p>
        </p:txBody>
      </p:sp>
      <p:sp>
        <p:nvSpPr>
          <p:cNvPr id="3" name="Content Placeholder 2"/>
          <p:cNvSpPr>
            <a:spLocks noGrp="1"/>
          </p:cNvSpPr>
          <p:nvPr>
            <p:ph idx="1"/>
          </p:nvPr>
        </p:nvSpPr>
        <p:spPr/>
        <p:txBody>
          <a:bodyPr/>
          <a:lstStyle/>
          <a:p>
            <a:r>
              <a:rPr lang="en-US" dirty="0">
                <a:effectLst/>
              </a:rPr>
              <a:t>Schendel and </a:t>
            </a:r>
            <a:r>
              <a:rPr lang="en-US" dirty="0" smtClean="0">
                <a:effectLst/>
              </a:rPr>
              <a:t>Hofer model -strategic </a:t>
            </a:r>
            <a:r>
              <a:rPr lang="en-US" dirty="0">
                <a:effectLst/>
              </a:rPr>
              <a:t>control focuses on the dual questions of whether: </a:t>
            </a:r>
            <a:r>
              <a:rPr lang="en-US" dirty="0" smtClean="0">
                <a:effectLst/>
              </a:rPr>
              <a:t>  </a:t>
            </a:r>
            <a:r>
              <a:rPr lang="en-US" sz="1800" dirty="0" smtClean="0">
                <a:effectLst/>
              </a:rPr>
              <a:t>1 Implemented per plan</a:t>
            </a:r>
          </a:p>
          <a:p>
            <a:pPr marL="1371600" lvl="3" indent="0">
              <a:buNone/>
            </a:pPr>
            <a:r>
              <a:rPr lang="en-US" sz="1800" dirty="0" smtClean="0">
                <a:effectLst/>
              </a:rPr>
              <a:t> 2. Achievement of  intended results (Bhandari,</a:t>
            </a:r>
            <a:r>
              <a:rPr lang="en-US" sz="1800" dirty="0">
                <a:effectLst/>
              </a:rPr>
              <a:t> A., &amp; Verma, </a:t>
            </a:r>
            <a:r>
              <a:rPr lang="en-US" sz="1800" dirty="0" smtClean="0">
                <a:effectLst/>
              </a:rPr>
              <a:t>2013</a:t>
            </a:r>
            <a:r>
              <a:rPr lang="en-US" sz="1800" dirty="0">
                <a:effectLst/>
              </a:rPr>
              <a:t>)</a:t>
            </a:r>
            <a:r>
              <a:rPr lang="en-US" sz="1800" dirty="0" smtClean="0">
                <a:effectLst/>
              </a:rPr>
              <a:t>   </a:t>
            </a:r>
          </a:p>
          <a:p>
            <a:r>
              <a:rPr lang="en-US" sz="2400" dirty="0" smtClean="0">
                <a:effectLst/>
              </a:rPr>
              <a:t>Trend analysis </a:t>
            </a:r>
          </a:p>
          <a:p>
            <a:r>
              <a:rPr lang="en-US" sz="2400" dirty="0" smtClean="0">
                <a:effectLst/>
              </a:rPr>
              <a:t>Oral and practical exams for staff</a:t>
            </a:r>
          </a:p>
          <a:p>
            <a:r>
              <a:rPr lang="en-US" sz="2400" dirty="0" smtClean="0">
                <a:effectLst/>
              </a:rPr>
              <a:t>Feedback study and analysis </a:t>
            </a:r>
          </a:p>
          <a:p>
            <a:endParaRPr lang="en-US" sz="2400" dirty="0" smtClean="0">
              <a:effectLst/>
            </a:endParaRPr>
          </a:p>
          <a:p>
            <a:endParaRPr lang="en-US" sz="2400" dirty="0" smtClean="0">
              <a:effectLst/>
            </a:endParaRPr>
          </a:p>
        </p:txBody>
      </p:sp>
    </p:spTree>
    <p:extLst>
      <p:ext uri="{BB962C8B-B14F-4D97-AF65-F5344CB8AC3E}">
        <p14:creationId xmlns:p14="http://schemas.microsoft.com/office/powerpoint/2010/main" val="4279463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the strategy -2</a:t>
            </a:r>
            <a:endParaRPr lang="en-US" dirty="0"/>
          </a:p>
        </p:txBody>
      </p:sp>
      <p:sp>
        <p:nvSpPr>
          <p:cNvPr id="3" name="Content Placeholder 2"/>
          <p:cNvSpPr>
            <a:spLocks noGrp="1"/>
          </p:cNvSpPr>
          <p:nvPr>
            <p:ph idx="1"/>
          </p:nvPr>
        </p:nvSpPr>
        <p:spPr/>
        <p:txBody>
          <a:bodyPr/>
          <a:lstStyle/>
          <a:p>
            <a:r>
              <a:rPr lang="en-US" dirty="0"/>
              <a:t> An oral and practical exam on the special task force to examine competency in personalized sepsis care.</a:t>
            </a:r>
          </a:p>
          <a:p>
            <a:r>
              <a:rPr lang="en-US" dirty="0"/>
              <a:t>Client feedback determines how dependable and satisfactory the results of a strategy are. The responses of the clients will be analyzed and reports generated on the effectiveness of the system and the services offered. </a:t>
            </a:r>
          </a:p>
          <a:p>
            <a:r>
              <a:rPr lang="en-US" dirty="0"/>
              <a:t>All the analysis will be comparative with previous data. Besides offering insights on the efficiency of the strategy, this will  indicate any flaws in the overall functioning of the integrated technology.</a:t>
            </a:r>
          </a:p>
          <a:p>
            <a:endParaRPr lang="en-US" dirty="0"/>
          </a:p>
        </p:txBody>
      </p:sp>
    </p:spTree>
    <p:extLst>
      <p:ext uri="{BB962C8B-B14F-4D97-AF65-F5344CB8AC3E}">
        <p14:creationId xmlns:p14="http://schemas.microsoft.com/office/powerpoint/2010/main" val="457807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1"/>
            <a:ext cx="10353761" cy="568036"/>
          </a:xfrm>
        </p:spPr>
        <p:txBody>
          <a:bodyPr>
            <a:normAutofit fontScale="90000"/>
          </a:bodyPr>
          <a:lstStyle/>
          <a:p>
            <a:r>
              <a:rPr lang="en-US" dirty="0" smtClean="0"/>
              <a:t>Cultural, ethical and regulatory considerations</a:t>
            </a:r>
            <a:endParaRPr lang="en-US" dirty="0"/>
          </a:p>
        </p:txBody>
      </p:sp>
      <p:sp>
        <p:nvSpPr>
          <p:cNvPr id="3" name="Content Placeholder 2"/>
          <p:cNvSpPr>
            <a:spLocks noGrp="1"/>
          </p:cNvSpPr>
          <p:nvPr>
            <p:ph idx="1"/>
          </p:nvPr>
        </p:nvSpPr>
        <p:spPr>
          <a:xfrm>
            <a:off x="913795" y="1177636"/>
            <a:ext cx="10353762" cy="8350412"/>
          </a:xfrm>
        </p:spPr>
        <p:txBody>
          <a:bodyPr>
            <a:normAutofit/>
          </a:bodyPr>
          <a:lstStyle/>
          <a:p>
            <a:r>
              <a:rPr lang="en-US" dirty="0" smtClean="0">
                <a:effectLst/>
              </a:rPr>
              <a:t> The ethical considerations are based </a:t>
            </a:r>
            <a:r>
              <a:rPr lang="en-US" dirty="0">
                <a:effectLst/>
              </a:rPr>
              <a:t>on </a:t>
            </a:r>
            <a:r>
              <a:rPr lang="en-US" dirty="0" smtClean="0">
                <a:effectLst/>
              </a:rPr>
              <a:t>:</a:t>
            </a:r>
          </a:p>
          <a:p>
            <a:pPr lvl="8">
              <a:buFont typeface="Wingdings" panose="05000000000000000000" pitchFamily="2" charset="2"/>
              <a:buChar char="ü"/>
            </a:pPr>
            <a:r>
              <a:rPr lang="en-US" sz="1800" dirty="0">
                <a:effectLst/>
              </a:rPr>
              <a:t>caregiver-patient </a:t>
            </a:r>
            <a:r>
              <a:rPr lang="en-US" sz="1800" dirty="0" smtClean="0">
                <a:effectLst/>
              </a:rPr>
              <a:t>relationships</a:t>
            </a:r>
          </a:p>
          <a:p>
            <a:pPr lvl="8">
              <a:buFont typeface="Wingdings" panose="05000000000000000000" pitchFamily="2" charset="2"/>
              <a:buChar char="ü"/>
            </a:pPr>
            <a:r>
              <a:rPr lang="en-US" sz="1800" dirty="0" smtClean="0">
                <a:effectLst/>
              </a:rPr>
              <a:t> devotion to  </a:t>
            </a:r>
            <a:r>
              <a:rPr lang="en-US" sz="1800" dirty="0">
                <a:effectLst/>
              </a:rPr>
              <a:t>the fundamental rights of the patients </a:t>
            </a:r>
            <a:endParaRPr lang="en-US" sz="1800" dirty="0" smtClean="0">
              <a:effectLst/>
            </a:endParaRPr>
          </a:p>
          <a:p>
            <a:pPr lvl="8">
              <a:buFont typeface="Wingdings" panose="05000000000000000000" pitchFamily="2" charset="2"/>
              <a:buChar char="ü"/>
            </a:pPr>
            <a:r>
              <a:rPr lang="en-US" sz="1800" dirty="0" smtClean="0">
                <a:effectLst/>
              </a:rPr>
              <a:t>the </a:t>
            </a:r>
            <a:r>
              <a:rPr lang="en-US" sz="1800" dirty="0">
                <a:effectLst/>
              </a:rPr>
              <a:t>principles of nursing and holistic care to </a:t>
            </a:r>
            <a:r>
              <a:rPr lang="en-US" sz="1800" dirty="0" smtClean="0">
                <a:effectLst/>
              </a:rPr>
              <a:t>patients(Halcomb,2017).</a:t>
            </a:r>
          </a:p>
          <a:p>
            <a:r>
              <a:rPr lang="en-US" sz="2600" dirty="0" smtClean="0"/>
              <a:t>The cultural considerations  include:</a:t>
            </a:r>
          </a:p>
          <a:p>
            <a:pPr lvl="8">
              <a:buFont typeface="Wingdings" panose="05000000000000000000" pitchFamily="2" charset="2"/>
              <a:buChar char="ü"/>
            </a:pPr>
            <a:r>
              <a:rPr lang="en-US" sz="1800" dirty="0" smtClean="0"/>
              <a:t>Age </a:t>
            </a:r>
          </a:p>
          <a:p>
            <a:pPr lvl="8">
              <a:buFont typeface="Wingdings" panose="05000000000000000000" pitchFamily="2" charset="2"/>
              <a:buChar char="ü"/>
            </a:pPr>
            <a:r>
              <a:rPr lang="en-US" sz="1800" dirty="0" smtClean="0"/>
              <a:t>Gender </a:t>
            </a:r>
          </a:p>
          <a:p>
            <a:pPr lvl="8">
              <a:buFont typeface="Wingdings" panose="05000000000000000000" pitchFamily="2" charset="2"/>
              <a:buChar char="ü"/>
            </a:pPr>
            <a:r>
              <a:rPr lang="en-US" sz="1800" dirty="0" smtClean="0"/>
              <a:t>Ethnicity </a:t>
            </a:r>
          </a:p>
          <a:p>
            <a:pPr lvl="8">
              <a:buFont typeface="Wingdings" panose="05000000000000000000" pitchFamily="2" charset="2"/>
              <a:buChar char="ü"/>
            </a:pPr>
            <a:r>
              <a:rPr lang="en-US" sz="1800" dirty="0" smtClean="0"/>
              <a:t>Social status </a:t>
            </a:r>
          </a:p>
          <a:p>
            <a:r>
              <a:rPr lang="en-US" sz="2600" dirty="0" smtClean="0"/>
              <a:t> The regulatory considerations :</a:t>
            </a:r>
          </a:p>
          <a:p>
            <a:pPr lvl="8">
              <a:buFont typeface="Wingdings" panose="05000000000000000000" pitchFamily="2" charset="2"/>
              <a:buChar char="ü"/>
            </a:pPr>
            <a:r>
              <a:rPr lang="en-US" sz="1800" dirty="0" smtClean="0"/>
              <a:t>HITECH and CPOE requirements (Wager,2013)</a:t>
            </a:r>
          </a:p>
          <a:p>
            <a:pPr lvl="8">
              <a:buFont typeface="Wingdings" panose="05000000000000000000" pitchFamily="2" charset="2"/>
              <a:buChar char="ü"/>
            </a:pPr>
            <a:r>
              <a:rPr lang="en-US" sz="1800" dirty="0" smtClean="0"/>
              <a:t>Client rights </a:t>
            </a:r>
          </a:p>
          <a:p>
            <a:pPr lvl="8">
              <a:buFont typeface="Wingdings" panose="05000000000000000000" pitchFamily="2" charset="2"/>
              <a:buChar char="ü"/>
            </a:pPr>
            <a:endParaRPr lang="en-US" sz="1800" dirty="0"/>
          </a:p>
          <a:p>
            <a:endParaRPr lang="en-US" sz="2600" dirty="0" smtClean="0"/>
          </a:p>
          <a:p>
            <a:pPr lvl="8">
              <a:buFont typeface="Wingdings" panose="05000000000000000000" pitchFamily="2" charset="2"/>
              <a:buChar char="ü"/>
            </a:pPr>
            <a:endParaRPr lang="en-US" sz="1800" dirty="0"/>
          </a:p>
          <a:p>
            <a:pPr lvl="8">
              <a:buFont typeface="Wingdings" panose="05000000000000000000" pitchFamily="2" charset="2"/>
              <a:buChar char="ü"/>
            </a:pPr>
            <a:endParaRPr lang="en-US" sz="1800" dirty="0"/>
          </a:p>
        </p:txBody>
      </p:sp>
    </p:spTree>
    <p:extLst>
      <p:ext uri="{BB962C8B-B14F-4D97-AF65-F5344CB8AC3E}">
        <p14:creationId xmlns:p14="http://schemas.microsoft.com/office/powerpoint/2010/main" val="1572182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a:t>
            </a:r>
            <a:endParaRPr lang="en-US" dirty="0"/>
          </a:p>
        </p:txBody>
      </p:sp>
      <p:sp>
        <p:nvSpPr>
          <p:cNvPr id="3" name="Content Placeholder 2"/>
          <p:cNvSpPr>
            <a:spLocks noGrp="1"/>
          </p:cNvSpPr>
          <p:nvPr>
            <p:ph idx="1"/>
          </p:nvPr>
        </p:nvSpPr>
        <p:spPr/>
        <p:txBody>
          <a:bodyPr/>
          <a:lstStyle/>
          <a:p>
            <a:r>
              <a:rPr lang="en-US" dirty="0" smtClean="0"/>
              <a:t>Leadership determines successful execution  of any strategy.</a:t>
            </a:r>
          </a:p>
          <a:p>
            <a:r>
              <a:rPr lang="en-US" dirty="0" smtClean="0"/>
              <a:t>The style employed determines how well other stakeholders participate(Tropelo,2014).</a:t>
            </a:r>
          </a:p>
          <a:p>
            <a:r>
              <a:rPr lang="en-US" dirty="0" smtClean="0"/>
              <a:t>Integrated leadership model work out best.</a:t>
            </a:r>
          </a:p>
          <a:p>
            <a:endParaRPr lang="en-US" dirty="0"/>
          </a:p>
        </p:txBody>
      </p:sp>
    </p:spTree>
    <p:extLst>
      <p:ext uri="{BB962C8B-B14F-4D97-AF65-F5344CB8AC3E}">
        <p14:creationId xmlns:p14="http://schemas.microsoft.com/office/powerpoint/2010/main" val="1448272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nurse </a:t>
            </a:r>
            <a:endParaRPr lang="en-US" dirty="0"/>
          </a:p>
        </p:txBody>
      </p:sp>
      <p:sp>
        <p:nvSpPr>
          <p:cNvPr id="3" name="Content Placeholder 2"/>
          <p:cNvSpPr>
            <a:spLocks noGrp="1"/>
          </p:cNvSpPr>
          <p:nvPr>
            <p:ph idx="1"/>
          </p:nvPr>
        </p:nvSpPr>
        <p:spPr/>
        <p:txBody>
          <a:bodyPr/>
          <a:lstStyle/>
          <a:p>
            <a:r>
              <a:rPr lang="en-US" dirty="0" smtClean="0"/>
              <a:t>This is the front line officer </a:t>
            </a:r>
          </a:p>
          <a:p>
            <a:r>
              <a:rPr lang="en-US" dirty="0" smtClean="0"/>
              <a:t>Embrace change </a:t>
            </a:r>
          </a:p>
          <a:p>
            <a:r>
              <a:rPr lang="en-US" dirty="0" smtClean="0"/>
              <a:t>Offer personalized services</a:t>
            </a:r>
          </a:p>
          <a:p>
            <a:r>
              <a:rPr lang="en-US" dirty="0" smtClean="0"/>
              <a:t>Observe ethical code in all operations.</a:t>
            </a:r>
          </a:p>
          <a:p>
            <a:r>
              <a:rPr lang="en-US" dirty="0" smtClean="0"/>
              <a:t> Embrace culture diversity  in service delivery(Halcomb,2017)</a:t>
            </a:r>
          </a:p>
          <a:p>
            <a:r>
              <a:rPr lang="en-US" dirty="0" smtClean="0"/>
              <a:t>Observe the legal aspects of healthcare provision </a:t>
            </a:r>
          </a:p>
          <a:p>
            <a:endParaRPr lang="en-US" dirty="0" smtClean="0"/>
          </a:p>
          <a:p>
            <a:endParaRPr lang="en-US" dirty="0" smtClean="0"/>
          </a:p>
          <a:p>
            <a:endParaRPr lang="en-US" dirty="0"/>
          </a:p>
        </p:txBody>
      </p:sp>
    </p:spTree>
    <p:extLst>
      <p:ext uri="{BB962C8B-B14F-4D97-AF65-F5344CB8AC3E}">
        <p14:creationId xmlns:p14="http://schemas.microsoft.com/office/powerpoint/2010/main" val="208164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skills</a:t>
            </a:r>
            <a:endParaRPr lang="en-US" dirty="0"/>
          </a:p>
        </p:txBody>
      </p:sp>
      <p:sp>
        <p:nvSpPr>
          <p:cNvPr id="3" name="Content Placeholder 2"/>
          <p:cNvSpPr>
            <a:spLocks noGrp="1"/>
          </p:cNvSpPr>
          <p:nvPr>
            <p:ph idx="1"/>
          </p:nvPr>
        </p:nvSpPr>
        <p:spPr/>
        <p:txBody>
          <a:bodyPr/>
          <a:lstStyle/>
          <a:p>
            <a:r>
              <a:rPr lang="en-US" dirty="0" smtClean="0"/>
              <a:t>Team-player</a:t>
            </a:r>
          </a:p>
          <a:p>
            <a:r>
              <a:rPr lang="en-US" dirty="0" smtClean="0"/>
              <a:t>Detail-oriented </a:t>
            </a:r>
          </a:p>
          <a:p>
            <a:r>
              <a:rPr lang="en-US" dirty="0" smtClean="0"/>
              <a:t>Result-oriented </a:t>
            </a:r>
          </a:p>
          <a:p>
            <a:r>
              <a:rPr lang="en-US" dirty="0" smtClean="0"/>
              <a:t>Embraces cultural awareness </a:t>
            </a:r>
          </a:p>
          <a:p>
            <a:r>
              <a:rPr lang="en-US" dirty="0" smtClean="0"/>
              <a:t>Disciplined </a:t>
            </a:r>
            <a:endParaRPr lang="en-US" dirty="0"/>
          </a:p>
        </p:txBody>
      </p:sp>
    </p:spTree>
    <p:extLst>
      <p:ext uri="{BB962C8B-B14F-4D97-AF65-F5344CB8AC3E}">
        <p14:creationId xmlns:p14="http://schemas.microsoft.com/office/powerpoint/2010/main" val="2900182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7500" lnSpcReduction="20000"/>
          </a:bodyPr>
          <a:lstStyle/>
          <a:p>
            <a:r>
              <a:rPr lang="en-US" dirty="0"/>
              <a:t>BHANDARI, A., &amp; Verma, R. P. (2013). Strategic evaluation and control. In Strategic management: A Conceptual Framework (pp. 318-360). New Delhi: McGraw Hill Education private limited</a:t>
            </a:r>
            <a:r>
              <a:rPr lang="en-US" dirty="0" smtClean="0"/>
              <a:t>.</a:t>
            </a:r>
          </a:p>
          <a:p>
            <a:r>
              <a:rPr lang="en-US" dirty="0" err="1"/>
              <a:t>Halcomb</a:t>
            </a:r>
            <a:r>
              <a:rPr lang="en-US" dirty="0"/>
              <a:t>, E. (2017). Nursing in general practice. An Introduction to Community and Primary Health Care, 317</a:t>
            </a:r>
            <a:r>
              <a:rPr lang="en-US" dirty="0" smtClean="0"/>
              <a:t>.</a:t>
            </a:r>
          </a:p>
          <a:p>
            <a:r>
              <a:rPr lang="en-US" dirty="0">
                <a:effectLst>
                  <a:outerShdw blurRad="38100" dist="19050" dir="2700000" algn="tl">
                    <a:schemeClr val="dk1">
                      <a:alpha val="40000"/>
                    </a:schemeClr>
                  </a:outerShdw>
                </a:effectLst>
              </a:rPr>
              <a:t>Wager, K. A., Lee, F. W., &amp; Glaser, J. P. (2013). Health Care Information Systems Third Edition . San Francisco : A Wiley </a:t>
            </a:r>
            <a:r>
              <a:rPr lang="en-US" dirty="0" smtClean="0">
                <a:effectLst>
                  <a:outerShdw blurRad="38100" dist="19050" dir="2700000" algn="tl">
                    <a:schemeClr val="dk1">
                      <a:alpha val="40000"/>
                    </a:schemeClr>
                  </a:outerShdw>
                </a:effectLst>
              </a:rPr>
              <a:t>Brand</a:t>
            </a:r>
          </a:p>
          <a:p>
            <a:r>
              <a:rPr lang="en-US" dirty="0"/>
              <a:t>Dove Press , 47-55.Rouse, M. (2016). HI Tech Act (Health information Technology for Economic and Clinical Health Act . Retrieved from </a:t>
            </a:r>
            <a:r>
              <a:rPr lang="en-US" dirty="0" err="1"/>
              <a:t>SearchHealthIT</a:t>
            </a:r>
            <a:r>
              <a:rPr lang="en-US" dirty="0"/>
              <a:t> : </a:t>
            </a:r>
            <a:r>
              <a:rPr lang="en-US" dirty="0">
                <a:hlinkClick r:id="rId2"/>
              </a:rPr>
              <a:t>http://</a:t>
            </a:r>
            <a:r>
              <a:rPr lang="en-US" dirty="0" smtClean="0">
                <a:hlinkClick r:id="rId2"/>
              </a:rPr>
              <a:t>searchhealthit.techtarget.com/definition/HITECH-Act</a:t>
            </a:r>
            <a:endParaRPr lang="en-US" dirty="0" smtClean="0"/>
          </a:p>
          <a:p>
            <a:r>
              <a:rPr lang="en-US" dirty="0" err="1">
                <a:effectLst/>
              </a:rPr>
              <a:t>Tropello</a:t>
            </a:r>
            <a:r>
              <a:rPr lang="en-US" dirty="0">
                <a:effectLst/>
              </a:rPr>
              <a:t>, P. D., &amp; DeFazio, J. (2014). </a:t>
            </a:r>
            <a:r>
              <a:rPr lang="en-US" dirty="0">
                <a:effectLst/>
                <a:hlinkClick r:id="rId3"/>
              </a:rPr>
              <a:t>Servant leadership in nursing administration and academia shaping future generations of nurses and interdisciplinary team providers to transform healthcare delivery</a:t>
            </a:r>
            <a:r>
              <a:rPr lang="en-US" dirty="0">
                <a:effectLst/>
              </a:rPr>
              <a:t>. </a:t>
            </a:r>
            <a:r>
              <a:rPr lang="en-US" i="1" dirty="0">
                <a:effectLst/>
              </a:rPr>
              <a:t>Nurse Leader</a:t>
            </a:r>
            <a:r>
              <a:rPr lang="en-US" dirty="0">
                <a:effectLst/>
              </a:rPr>
              <a:t>, </a:t>
            </a:r>
            <a:r>
              <a:rPr lang="en-US" i="1" dirty="0">
                <a:effectLst/>
              </a:rPr>
              <a:t>12</a:t>
            </a:r>
            <a:r>
              <a:rPr lang="en-US" dirty="0">
                <a:effectLst/>
              </a:rPr>
              <a:t>(6), 59–61.</a:t>
            </a:r>
          </a:p>
          <a:p>
            <a:endParaRPr lang="en-US" dirty="0"/>
          </a:p>
        </p:txBody>
      </p:sp>
    </p:spTree>
    <p:extLst>
      <p:ext uri="{BB962C8B-B14F-4D97-AF65-F5344CB8AC3E}">
        <p14:creationId xmlns:p14="http://schemas.microsoft.com/office/powerpoint/2010/main" val="1407464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8346F"/>
      </a:dk2>
      <a:lt2>
        <a:srgbClr val="D9A8D2"/>
      </a:lt2>
      <a:accent1>
        <a:srgbClr val="CE57AB"/>
      </a:accent1>
      <a:accent2>
        <a:srgbClr val="8E8EFD"/>
      </a:accent2>
      <a:accent3>
        <a:srgbClr val="7CBCE0"/>
      </a:accent3>
      <a:accent4>
        <a:srgbClr val="70BF9F"/>
      </a:accent4>
      <a:accent5>
        <a:srgbClr val="A5B960"/>
      </a:accent5>
      <a:accent6>
        <a:srgbClr val="D47A57"/>
      </a:accent6>
      <a:hlink>
        <a:srgbClr val="D164DE"/>
      </a:hlink>
      <a:folHlink>
        <a:srgbClr val="BE87C4"/>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D4FE1632-F131-47D3-A814-99E9CD025E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490</TotalTime>
  <Words>1713</Words>
  <Application>Microsoft Office PowerPoint</Application>
  <PresentationFormat>Widescreen</PresentationFormat>
  <Paragraphs>114</Paragraphs>
  <Slides>12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Bookman Old Style</vt:lpstr>
      <vt:lpstr>Calibri</vt:lpstr>
      <vt:lpstr>Rockwell</vt:lpstr>
      <vt:lpstr>Wingdings</vt:lpstr>
      <vt:lpstr>Damask</vt:lpstr>
      <vt:lpstr>PowerPoint Presentation</vt:lpstr>
      <vt:lpstr>5-10 Year strategic plan</vt:lpstr>
      <vt:lpstr>The Problem</vt:lpstr>
      <vt:lpstr>Principles of the strategy </vt:lpstr>
      <vt:lpstr>Implementation of the strategy </vt:lpstr>
      <vt:lpstr>Evaluation of the strategy-1 </vt:lpstr>
      <vt:lpstr>Evaluation of the strategy -2</vt:lpstr>
      <vt:lpstr>Cultural, ethical and regulatory considerations</vt:lpstr>
      <vt:lpstr>Leadership </vt:lpstr>
      <vt:lpstr>The nurse </vt:lpstr>
      <vt:lpstr>Leadership skills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5-10 Year strategic plan</dc:title>
  <dc:creator>danastly</dc:creator>
  <cp:lastModifiedBy>HP</cp:lastModifiedBy>
  <cp:revision>35</cp:revision>
  <dcterms:created xsi:type="dcterms:W3CDTF">2020-07-01T19:47:14Z</dcterms:created>
  <dcterms:modified xsi:type="dcterms:W3CDTF">2020-07-02T07:09:05Z</dcterms:modified>
</cp:coreProperties>
</file>